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3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F8F3-AC46-424E-9977-956CDB1170DE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5C89-DFC3-4C2B-9A16-48FE23331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9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ccf0c02555b0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3fccf0c02555b0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ccf0c02555b0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3fccf0c02555b0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76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39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1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2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7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2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66B3-87DD-4D46-9153-BAEB79733995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9BE6-CE74-40AD-A902-9B935B26D6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g3fccf0c02555b022_0"/>
          <p:cNvCxnSpPr/>
          <p:nvPr/>
        </p:nvCxnSpPr>
        <p:spPr>
          <a:xfrm>
            <a:off x="247428" y="9924363"/>
            <a:ext cx="0" cy="527100"/>
          </a:xfrm>
          <a:prstGeom prst="straightConnector1">
            <a:avLst/>
          </a:prstGeom>
          <a:noFill/>
          <a:ln w="12700" cap="flat" cmpd="sng">
            <a:solidFill>
              <a:srgbClr val="1588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g3fccf0c02555b022_0"/>
          <p:cNvSpPr txBox="1"/>
          <p:nvPr/>
        </p:nvSpPr>
        <p:spPr>
          <a:xfrm>
            <a:off x="768396" y="1156084"/>
            <a:ext cx="6132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The Easter Story</a:t>
            </a:r>
            <a:endParaRPr sz="2800" b="1" i="0" u="none" strike="noStrike" cap="none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g3fccf0c02555b022_0"/>
          <p:cNvSpPr txBox="1"/>
          <p:nvPr/>
        </p:nvSpPr>
        <p:spPr>
          <a:xfrm>
            <a:off x="2939879" y="1902207"/>
            <a:ext cx="4205057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Jesus of Nazareth lived over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2000 years ago 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in the Middle East (mainly in the Country now called Israel).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84;p1">
            <a:extLst>
              <a:ext uri="{FF2B5EF4-FFF2-40B4-BE49-F238E27FC236}">
                <a16:creationId xmlns:a16="http://schemas.microsoft.com/office/drawing/2014/main" id="{C7DBED60-4E7C-44C6-9987-6C6AACD23E80}"/>
              </a:ext>
            </a:extLst>
          </p:cNvPr>
          <p:cNvSpPr txBox="1"/>
          <p:nvPr/>
        </p:nvSpPr>
        <p:spPr>
          <a:xfrm>
            <a:off x="247426" y="9864760"/>
            <a:ext cx="4248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 The Include Project -  Registered Charity No: 1177785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© The Include Champions</a:t>
            </a:r>
            <a:r>
              <a:rPr lang="en-GB" sz="900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 group, </a:t>
            </a: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Include.org 2022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This Easy Read resource is free for non-commercial use. 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Not permitted for commercial purposes without permission</a:t>
            </a:r>
            <a:r>
              <a:rPr lang="en-GB" sz="900" b="0" i="0" u="none" strike="noStrike" cap="none" dirty="0">
                <a:solidFill>
                  <a:srgbClr val="1588CA"/>
                </a:solidFill>
                <a:latin typeface="Sofia"/>
                <a:ea typeface="Sofia"/>
                <a:cs typeface="Sofia"/>
                <a:sym typeface="Sof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g3fccf0c02555b022_0">
            <a:extLst>
              <a:ext uri="{FF2B5EF4-FFF2-40B4-BE49-F238E27FC236}">
                <a16:creationId xmlns:a16="http://schemas.microsoft.com/office/drawing/2014/main" id="{036E38BB-D0B7-4C5A-A289-07D4A7DFCDE5}"/>
              </a:ext>
            </a:extLst>
          </p:cNvPr>
          <p:cNvSpPr txBox="1"/>
          <p:nvPr/>
        </p:nvSpPr>
        <p:spPr>
          <a:xfrm>
            <a:off x="2955437" y="2791869"/>
            <a:ext cx="43350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Christians believe 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that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Jesus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 was the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Son of God.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31;g3fccf0c02555b022_0">
            <a:extLst>
              <a:ext uri="{FF2B5EF4-FFF2-40B4-BE49-F238E27FC236}">
                <a16:creationId xmlns:a16="http://schemas.microsoft.com/office/drawing/2014/main" id="{EF1083AC-1EFF-41F6-9107-17CAD55D1C37}"/>
              </a:ext>
            </a:extLst>
          </p:cNvPr>
          <p:cNvSpPr txBox="1"/>
          <p:nvPr/>
        </p:nvSpPr>
        <p:spPr>
          <a:xfrm>
            <a:off x="2955437" y="3862218"/>
            <a:ext cx="43350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He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travelled around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, telling people that they should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live good lives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, and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believe in God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31;g3fccf0c02555b022_0">
            <a:extLst>
              <a:ext uri="{FF2B5EF4-FFF2-40B4-BE49-F238E27FC236}">
                <a16:creationId xmlns:a16="http://schemas.microsoft.com/office/drawing/2014/main" id="{BDA8C4DF-896C-4118-8456-B8AEDF02C819}"/>
              </a:ext>
            </a:extLst>
          </p:cNvPr>
          <p:cNvSpPr txBox="1"/>
          <p:nvPr/>
        </p:nvSpPr>
        <p:spPr>
          <a:xfrm>
            <a:off x="2982307" y="6229130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He had many people who followed him. His 12 closest supporters are called the Disciples or Apostles.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1;g3fccf0c02555b022_0">
            <a:extLst>
              <a:ext uri="{FF2B5EF4-FFF2-40B4-BE49-F238E27FC236}">
                <a16:creationId xmlns:a16="http://schemas.microsoft.com/office/drawing/2014/main" id="{2011F654-8D41-491B-A7A1-00EF0A837755}"/>
              </a:ext>
            </a:extLst>
          </p:cNvPr>
          <p:cNvSpPr txBox="1"/>
          <p:nvPr/>
        </p:nvSpPr>
        <p:spPr>
          <a:xfrm>
            <a:off x="3062837" y="7497848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Some people were angry about what Jesus was doing – and they didn’t believe he was the Son of God. </a:t>
            </a: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31;g3fccf0c02555b022_0">
            <a:extLst>
              <a:ext uri="{FF2B5EF4-FFF2-40B4-BE49-F238E27FC236}">
                <a16:creationId xmlns:a16="http://schemas.microsoft.com/office/drawing/2014/main" id="{F98D036F-476B-4AAC-9A8F-79AD099D8C6D}"/>
              </a:ext>
            </a:extLst>
          </p:cNvPr>
          <p:cNvSpPr txBox="1"/>
          <p:nvPr/>
        </p:nvSpPr>
        <p:spPr>
          <a:xfrm>
            <a:off x="3024737" y="8750783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The people in power believed he must be stopped, even if they had to kill him.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31;g3fccf0c02555b022_0">
            <a:extLst>
              <a:ext uri="{FF2B5EF4-FFF2-40B4-BE49-F238E27FC236}">
                <a16:creationId xmlns:a16="http://schemas.microsoft.com/office/drawing/2014/main" id="{FCD160C0-D8E2-493B-AD66-7A116D1E161F}"/>
              </a:ext>
            </a:extLst>
          </p:cNvPr>
          <p:cNvSpPr txBox="1"/>
          <p:nvPr/>
        </p:nvSpPr>
        <p:spPr>
          <a:xfrm>
            <a:off x="2975125" y="5007453"/>
            <a:ext cx="43350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The Bible tells of Jesus doing many amazing things - called Miracles.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Picture 2" descr="Cal month march">
            <a:extLst>
              <a:ext uri="{FF2B5EF4-FFF2-40B4-BE49-F238E27FC236}">
                <a16:creationId xmlns:a16="http://schemas.microsoft.com/office/drawing/2014/main" id="{2789EF7C-BAB7-4F04-A6E0-C320FBED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0" y="135737"/>
            <a:ext cx="883639" cy="8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100;p1">
            <a:extLst>
              <a:ext uri="{FF2B5EF4-FFF2-40B4-BE49-F238E27FC236}">
                <a16:creationId xmlns:a16="http://schemas.microsoft.com/office/drawing/2014/main" id="{0611D71C-BE84-486B-BB48-0D30A55C7A6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059" y="190796"/>
            <a:ext cx="746842" cy="8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9DABBB-8FFB-4421-9ABF-D6A3E921D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13271" r="56975" b="53303"/>
          <a:stretch/>
        </p:blipFill>
        <p:spPr bwMode="auto">
          <a:xfrm>
            <a:off x="658379" y="1572250"/>
            <a:ext cx="1363980" cy="12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0863800-C7CB-46FB-B5A4-7F6A59727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 bwMode="auto">
          <a:xfrm>
            <a:off x="499595" y="2846061"/>
            <a:ext cx="1702862" cy="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CA561D6F-00F3-4667-B110-163E9762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8" y="5339314"/>
            <a:ext cx="2359186" cy="18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ak up 2">
            <a:extLst>
              <a:ext uri="{FF2B5EF4-FFF2-40B4-BE49-F238E27FC236}">
                <a16:creationId xmlns:a16="http://schemas.microsoft.com/office/drawing/2014/main" id="{57A73A0E-36DC-4CFF-BC9F-6B56E7BD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9" y="35059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A5E19F8C-1DCF-4943-B204-0D8896AD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41" y="8498022"/>
            <a:ext cx="1232206" cy="11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gry">
            <a:extLst>
              <a:ext uri="{FF2B5EF4-FFF2-40B4-BE49-F238E27FC236}">
                <a16:creationId xmlns:a16="http://schemas.microsoft.com/office/drawing/2014/main" id="{A771AB1B-31A9-4A89-9D0D-D695740F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2" y="7666190"/>
            <a:ext cx="1128221" cy="11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g3fccf0c02555b022_0"/>
          <p:cNvCxnSpPr/>
          <p:nvPr/>
        </p:nvCxnSpPr>
        <p:spPr>
          <a:xfrm>
            <a:off x="247428" y="9924363"/>
            <a:ext cx="0" cy="527100"/>
          </a:xfrm>
          <a:prstGeom prst="straightConnector1">
            <a:avLst/>
          </a:prstGeom>
          <a:noFill/>
          <a:ln w="12700" cap="flat" cmpd="sng">
            <a:solidFill>
              <a:srgbClr val="1588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84;p1">
            <a:extLst>
              <a:ext uri="{FF2B5EF4-FFF2-40B4-BE49-F238E27FC236}">
                <a16:creationId xmlns:a16="http://schemas.microsoft.com/office/drawing/2014/main" id="{C7DBED60-4E7C-44C6-9987-6C6AACD23E80}"/>
              </a:ext>
            </a:extLst>
          </p:cNvPr>
          <p:cNvSpPr txBox="1"/>
          <p:nvPr/>
        </p:nvSpPr>
        <p:spPr>
          <a:xfrm>
            <a:off x="247426" y="9864760"/>
            <a:ext cx="4248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 The Include Project -  Registered Charity No: 1177785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© The Include Champions</a:t>
            </a:r>
            <a:r>
              <a:rPr lang="en-GB" sz="900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 group, </a:t>
            </a: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Include.org 2022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This Easy Read resource is free for non-commercial use. </a:t>
            </a:r>
            <a:endParaRPr sz="1400" b="0" i="0" u="none" strike="noStrike" cap="none" dirty="0">
              <a:solidFill>
                <a:srgbClr val="000000"/>
              </a:solidFill>
              <a:latin typeface="Sofia Pro Ligh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rgbClr val="1588CA"/>
                </a:solidFill>
                <a:latin typeface="Sofia Pro Light" panose="00000500000000000000" pitchFamily="50" charset="0"/>
                <a:ea typeface="Sofia"/>
                <a:cs typeface="Sofia"/>
                <a:sym typeface="Sofia"/>
              </a:rPr>
              <a:t>Not permitted for commercial purposes without permission</a:t>
            </a:r>
            <a:r>
              <a:rPr lang="en-GB" sz="900" b="0" i="0" u="none" strike="noStrike" cap="none" dirty="0">
                <a:solidFill>
                  <a:srgbClr val="1588CA"/>
                </a:solidFill>
                <a:latin typeface="Sofia"/>
                <a:ea typeface="Sofia"/>
                <a:cs typeface="Sofia"/>
                <a:sym typeface="Sof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g3fccf0c02555b022_0">
            <a:extLst>
              <a:ext uri="{FF2B5EF4-FFF2-40B4-BE49-F238E27FC236}">
                <a16:creationId xmlns:a16="http://schemas.microsoft.com/office/drawing/2014/main" id="{036E38BB-D0B7-4C5A-A289-07D4A7DFCDE5}"/>
              </a:ext>
            </a:extLst>
          </p:cNvPr>
          <p:cNvSpPr txBox="1"/>
          <p:nvPr/>
        </p:nvSpPr>
        <p:spPr>
          <a:xfrm>
            <a:off x="2967524" y="2715758"/>
            <a:ext cx="43350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Judas was paid 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30 pieces of silver for this information.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31;g3fccf0c02555b022_0">
            <a:extLst>
              <a:ext uri="{FF2B5EF4-FFF2-40B4-BE49-F238E27FC236}">
                <a16:creationId xmlns:a16="http://schemas.microsoft.com/office/drawing/2014/main" id="{EF1083AC-1EFF-41F6-9107-17CAD55D1C37}"/>
              </a:ext>
            </a:extLst>
          </p:cNvPr>
          <p:cNvSpPr txBox="1"/>
          <p:nvPr/>
        </p:nvSpPr>
        <p:spPr>
          <a:xfrm>
            <a:off x="2981346" y="3878409"/>
            <a:ext cx="43350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Jesus was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captured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hung on a cross 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die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31;g3fccf0c02555b022_0">
            <a:extLst>
              <a:ext uri="{FF2B5EF4-FFF2-40B4-BE49-F238E27FC236}">
                <a16:creationId xmlns:a16="http://schemas.microsoft.com/office/drawing/2014/main" id="{BDA8C4DF-896C-4118-8456-B8AEDF02C819}"/>
              </a:ext>
            </a:extLst>
          </p:cNvPr>
          <p:cNvSpPr txBox="1"/>
          <p:nvPr/>
        </p:nvSpPr>
        <p:spPr>
          <a:xfrm>
            <a:off x="2967524" y="5062450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After He died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, his body was put in a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cave 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covered with a big stone.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1;g3fccf0c02555b022_0">
            <a:extLst>
              <a:ext uri="{FF2B5EF4-FFF2-40B4-BE49-F238E27FC236}">
                <a16:creationId xmlns:a16="http://schemas.microsoft.com/office/drawing/2014/main" id="{2011F654-8D41-491B-A7A1-00EF0A837755}"/>
              </a:ext>
            </a:extLst>
          </p:cNvPr>
          <p:cNvSpPr txBox="1"/>
          <p:nvPr/>
        </p:nvSpPr>
        <p:spPr>
          <a:xfrm>
            <a:off x="2981346" y="6283025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His followers were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very sad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31;g3fccf0c02555b022_0">
            <a:extLst>
              <a:ext uri="{FF2B5EF4-FFF2-40B4-BE49-F238E27FC236}">
                <a16:creationId xmlns:a16="http://schemas.microsoft.com/office/drawing/2014/main" id="{F98D036F-476B-4AAC-9A8F-79AD099D8C6D}"/>
              </a:ext>
            </a:extLst>
          </p:cNvPr>
          <p:cNvSpPr txBox="1"/>
          <p:nvPr/>
        </p:nvSpPr>
        <p:spPr>
          <a:xfrm>
            <a:off x="2967524" y="7545721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But after 4 days, the stone rolled back and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Jesus was alive again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 He joined God in Heaven.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31;g3fccf0c02555b022_0">
            <a:extLst>
              <a:ext uri="{FF2B5EF4-FFF2-40B4-BE49-F238E27FC236}">
                <a16:creationId xmlns:a16="http://schemas.microsoft.com/office/drawing/2014/main" id="{DE5C88E9-046B-437D-8A22-E084C5981906}"/>
              </a:ext>
            </a:extLst>
          </p:cNvPr>
          <p:cNvSpPr txBox="1"/>
          <p:nvPr/>
        </p:nvSpPr>
        <p:spPr>
          <a:xfrm>
            <a:off x="2967524" y="1531717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One of Jesus’ Disciples – called Judas </a:t>
            </a:r>
            <a:r>
              <a:rPr lang="en-GB" sz="1600" dirty="0" err="1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Escariot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 –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told the Government Officials where to find Jesus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31;g3fccf0c02555b022_0">
            <a:extLst>
              <a:ext uri="{FF2B5EF4-FFF2-40B4-BE49-F238E27FC236}">
                <a16:creationId xmlns:a16="http://schemas.microsoft.com/office/drawing/2014/main" id="{9E1C0938-45E4-45B6-A154-6EE8A17F612A}"/>
              </a:ext>
            </a:extLst>
          </p:cNvPr>
          <p:cNvSpPr txBox="1"/>
          <p:nvPr/>
        </p:nvSpPr>
        <p:spPr>
          <a:xfrm>
            <a:off x="2967524" y="8645142"/>
            <a:ext cx="4120200" cy="121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This is the </a:t>
            </a:r>
            <a:r>
              <a:rPr lang="en-GB" sz="1600" b="1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Miracle that Christians celebrate every Easter</a:t>
            </a:r>
            <a:r>
              <a:rPr lang="en-GB" sz="1600" dirty="0">
                <a:solidFill>
                  <a:schemeClr val="dk1"/>
                </a:solidFill>
                <a:latin typeface="Sofia Pro Light" panose="00000500000000000000" pitchFamily="50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chemeClr val="dk1"/>
              </a:solidFill>
              <a:latin typeface="Sofia Pro Light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CFD5B82-33A2-4342-BB42-71A940B6A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1" t="18968" r="29922" b="30590"/>
          <a:stretch/>
        </p:blipFill>
        <p:spPr bwMode="auto">
          <a:xfrm>
            <a:off x="274184" y="5029996"/>
            <a:ext cx="2097429" cy="12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82328CF9-084A-409D-A7F5-6EC47E809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6678"/>
          <a:stretch/>
        </p:blipFill>
        <p:spPr bwMode="auto">
          <a:xfrm>
            <a:off x="706125" y="7666248"/>
            <a:ext cx="1665488" cy="17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d 11">
            <a:extLst>
              <a:ext uri="{FF2B5EF4-FFF2-40B4-BE49-F238E27FC236}">
                <a16:creationId xmlns:a16="http://schemas.microsoft.com/office/drawing/2014/main" id="{E5115C4C-9451-455B-9A9A-E9F381F5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5" y="5821375"/>
            <a:ext cx="1565586" cy="15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lilver coins png">
            <a:extLst>
              <a:ext uri="{FF2B5EF4-FFF2-40B4-BE49-F238E27FC236}">
                <a16:creationId xmlns:a16="http://schemas.microsoft.com/office/drawing/2014/main" id="{459426C5-0C83-43AE-AD05-EB6452E9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567756"/>
            <a:ext cx="1679575" cy="9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n pointing png">
            <a:extLst>
              <a:ext uri="{FF2B5EF4-FFF2-40B4-BE49-F238E27FC236}">
                <a16:creationId xmlns:a16="http://schemas.microsoft.com/office/drawing/2014/main" id="{D434F457-5E13-4D06-889B-F08F7AD7F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b="40545"/>
          <a:stretch/>
        </p:blipFill>
        <p:spPr bwMode="auto">
          <a:xfrm>
            <a:off x="274184" y="1272977"/>
            <a:ext cx="2087052" cy="12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ee the source image">
            <a:extLst>
              <a:ext uri="{FF2B5EF4-FFF2-40B4-BE49-F238E27FC236}">
                <a16:creationId xmlns:a16="http://schemas.microsoft.com/office/drawing/2014/main" id="{E369D469-3436-4B46-B06D-6E408F6F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8" y="3492257"/>
            <a:ext cx="1067723" cy="15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294</Words>
  <Application>Microsoft Office PowerPoint</Application>
  <PresentationFormat>Custom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Sofia</vt:lpstr>
      <vt:lpstr>Sofia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RODRIGUEZC</dc:creator>
  <cp:lastModifiedBy>Alix Lewer (Admin)</cp:lastModifiedBy>
  <cp:revision>107</cp:revision>
  <dcterms:created xsi:type="dcterms:W3CDTF">2021-05-28T10:31:25Z</dcterms:created>
  <dcterms:modified xsi:type="dcterms:W3CDTF">2022-04-06T08:15:39Z</dcterms:modified>
</cp:coreProperties>
</file>